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4-1.png>
</file>

<file path=ppt/media/image-6-1.png>
</file>

<file path=ppt/media/image-6-2.png>
</file>

<file path=ppt/media/image-6-3.png>
</file>

<file path=ppt/media/image-6-4.png>
</file>

<file path=ppt/media/image-6-5.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304693"/>
            <a:ext cx="7468553" cy="2112050"/>
          </a:xfrm>
          <a:prstGeom prst="rect">
            <a:avLst/>
          </a:prstGeom>
          <a:noFill/>
          <a:ln/>
        </p:spPr>
        <p:txBody>
          <a:bodyPr wrap="square" lIns="0" tIns="0" rIns="0" bIns="0" rtlCol="0" anchor="t"/>
          <a:lstStyle/>
          <a:p>
            <a:pPr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Promoting Healthy Eating in Egypt: A Digital Marketing Strategy</a:t>
            </a:r>
            <a:endParaRPr lang="en-US" sz="4400" dirty="0"/>
          </a:p>
        </p:txBody>
      </p:sp>
      <p:sp>
        <p:nvSpPr>
          <p:cNvPr id="4" name="Text 1"/>
          <p:cNvSpPr/>
          <p:nvPr/>
        </p:nvSpPr>
        <p:spPr>
          <a:xfrm>
            <a:off x="837724" y="4775716"/>
            <a:ext cx="7468553" cy="1149072"/>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This presentation outlines a comprehensive digital marketing strategy for promoting healthy eating in Egypt, leveraging government initiatives, addressing rising health concerns, and harnessing the power of digital tools.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719739"/>
            <a:ext cx="9427369" cy="704017"/>
          </a:xfrm>
          <a:prstGeom prst="rect">
            <a:avLst/>
          </a:prstGeom>
          <a:noFill/>
          <a:ln/>
        </p:spPr>
        <p:txBody>
          <a:bodyPr wrap="none" lIns="0" tIns="0" rIns="0" bIns="0" rtlCol="0" anchor="t"/>
          <a:lstStyle/>
          <a:p>
            <a:pPr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Why Promote Healthy Eating in Egypt?</a:t>
            </a:r>
            <a:endParaRPr lang="en-US" sz="4400" dirty="0"/>
          </a:p>
        </p:txBody>
      </p:sp>
      <p:sp>
        <p:nvSpPr>
          <p:cNvPr id="3" name="Text 1"/>
          <p:cNvSpPr/>
          <p:nvPr/>
        </p:nvSpPr>
        <p:spPr>
          <a:xfrm>
            <a:off x="837724" y="3022044"/>
            <a:ext cx="2816185" cy="351949"/>
          </a:xfrm>
          <a:prstGeom prst="rect">
            <a:avLst/>
          </a:prstGeom>
          <a:noFill/>
          <a:ln/>
        </p:spPr>
        <p:txBody>
          <a:bodyPr wrap="none" lIns="0" tIns="0" rIns="0" bIns="0" rtlCol="0" anchor="t"/>
          <a:lstStyle/>
          <a:p>
            <a:pPr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Government Support</a:t>
            </a:r>
            <a:endParaRPr lang="en-US" sz="2200" dirty="0"/>
          </a:p>
        </p:txBody>
      </p:sp>
      <p:sp>
        <p:nvSpPr>
          <p:cNvPr id="4" name="Text 2"/>
          <p:cNvSpPr/>
          <p:nvPr/>
        </p:nvSpPr>
        <p:spPr>
          <a:xfrm>
            <a:off x="837724" y="3613309"/>
            <a:ext cx="6185535" cy="2681168"/>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Egypt has launched several initiatives aimed at improving public health, such as the “100 million Healthy Lives” Initiative, the “Decent Life” Initiative, and the School Nutrition Initiative. These initiatives create an ideal environment for promoting healthy eating, as they align with national priorities, making it easier to gain government support and collaborate with health organizations.</a:t>
            </a:r>
            <a:endParaRPr lang="en-US" sz="1850" dirty="0"/>
          </a:p>
        </p:txBody>
      </p:sp>
      <p:sp>
        <p:nvSpPr>
          <p:cNvPr id="5" name="Text 3"/>
          <p:cNvSpPr/>
          <p:nvPr/>
        </p:nvSpPr>
        <p:spPr>
          <a:xfrm>
            <a:off x="7614761" y="3022044"/>
            <a:ext cx="2876550" cy="351949"/>
          </a:xfrm>
          <a:prstGeom prst="rect">
            <a:avLst/>
          </a:prstGeom>
          <a:noFill/>
          <a:ln/>
        </p:spPr>
        <p:txBody>
          <a:bodyPr wrap="none" lIns="0" tIns="0" rIns="0" bIns="0" rtlCol="0" anchor="t"/>
          <a:lstStyle/>
          <a:p>
            <a:pPr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Rising Health Concerns</a:t>
            </a:r>
            <a:endParaRPr lang="en-US" sz="2200" dirty="0"/>
          </a:p>
        </p:txBody>
      </p:sp>
      <p:sp>
        <p:nvSpPr>
          <p:cNvPr id="6" name="Text 4"/>
          <p:cNvSpPr/>
          <p:nvPr/>
        </p:nvSpPr>
        <p:spPr>
          <a:xfrm>
            <a:off x="7614761" y="3613309"/>
            <a:ext cx="6185535" cy="1532096"/>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Egypt is witnessing an increase in obesity, diabetes, and heart diseases due to the heavy reliance on unhealthy food. Lack of awareness about the importance of a balanced diet creates a need for awareness campaigns targeting different age groups.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1850" y="810339"/>
            <a:ext cx="6317218" cy="626388"/>
          </a:xfrm>
          <a:prstGeom prst="rect">
            <a:avLst/>
          </a:prstGeom>
          <a:noFill/>
          <a:ln/>
        </p:spPr>
        <p:txBody>
          <a:bodyPr wrap="none" lIns="0" tIns="0" rIns="0" bIns="0" rtlCol="0" anchor="t"/>
          <a:lstStyle/>
          <a:p>
            <a:pPr indent="0" marL="0">
              <a:lnSpc>
                <a:spcPts val="4900"/>
              </a:lnSpc>
              <a:buNone/>
            </a:pPr>
            <a:r>
              <a:rPr lang="en-US" sz="3900" spc="-79" kern="0" dirty="0">
                <a:solidFill>
                  <a:srgbClr val="000000"/>
                </a:solidFill>
                <a:latin typeface="Source Serif Pro Semi Bold" pitchFamily="34" charset="0"/>
                <a:ea typeface="Source Serif Pro Semi Bold" pitchFamily="34" charset="-122"/>
                <a:cs typeface="Source Serif Pro Semi Bold" pitchFamily="34" charset="-120"/>
              </a:rPr>
              <a:t>Leveraging Digital Marketing</a:t>
            </a:r>
            <a:endParaRPr lang="en-US" sz="3900" dirty="0"/>
          </a:p>
        </p:txBody>
      </p:sp>
      <p:sp>
        <p:nvSpPr>
          <p:cNvPr id="4" name="Shape 1"/>
          <p:cNvSpPr/>
          <p:nvPr/>
        </p:nvSpPr>
        <p:spPr>
          <a:xfrm>
            <a:off x="6231850" y="1995726"/>
            <a:ext cx="479108" cy="479108"/>
          </a:xfrm>
          <a:prstGeom prst="roundRect">
            <a:avLst>
              <a:gd name="adj" fmla="val 18671"/>
            </a:avLst>
          </a:prstGeom>
          <a:solidFill>
            <a:srgbClr val="F0D4F7"/>
          </a:solidFill>
          <a:ln w="7620">
            <a:solidFill>
              <a:srgbClr val="D6BADD"/>
            </a:solidFill>
            <a:prstDash val="solid"/>
          </a:ln>
        </p:spPr>
      </p:sp>
      <p:sp>
        <p:nvSpPr>
          <p:cNvPr id="5" name="Text 2"/>
          <p:cNvSpPr/>
          <p:nvPr/>
        </p:nvSpPr>
        <p:spPr>
          <a:xfrm>
            <a:off x="6396157" y="2084903"/>
            <a:ext cx="150376" cy="300633"/>
          </a:xfrm>
          <a:prstGeom prst="rect">
            <a:avLst/>
          </a:prstGeom>
          <a:noFill/>
          <a:ln/>
        </p:spPr>
        <p:txBody>
          <a:bodyPr wrap="none" lIns="0" tIns="0" rIns="0" bIns="0" rtlCol="0" anchor="t"/>
          <a:lstStyle/>
          <a:p>
            <a:pPr algn="ctr" indent="0" marL="0">
              <a:lnSpc>
                <a:spcPts val="2350"/>
              </a:lnSpc>
              <a:buNone/>
            </a:pPr>
            <a:r>
              <a:rPr lang="en-US" sz="2350" spc="-47" kern="0"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350" dirty="0"/>
          </a:p>
        </p:txBody>
      </p:sp>
      <p:sp>
        <p:nvSpPr>
          <p:cNvPr id="6" name="Text 3"/>
          <p:cNvSpPr/>
          <p:nvPr/>
        </p:nvSpPr>
        <p:spPr>
          <a:xfrm>
            <a:off x="6923842" y="1995726"/>
            <a:ext cx="2790706" cy="313253"/>
          </a:xfrm>
          <a:prstGeom prst="rect">
            <a:avLst/>
          </a:prstGeom>
          <a:noFill/>
          <a:ln/>
        </p:spPr>
        <p:txBody>
          <a:bodyPr wrap="none" lIns="0" tIns="0" rIns="0" bIns="0" rtlCol="0" anchor="t"/>
          <a:lstStyle/>
          <a:p>
            <a:pPr indent="0" marL="0">
              <a:lnSpc>
                <a:spcPts val="2450"/>
              </a:lnSpc>
              <a:buNone/>
            </a:pPr>
            <a:r>
              <a:rPr lang="en-US" sz="1950" spc="-39" kern="0" dirty="0">
                <a:solidFill>
                  <a:srgbClr val="272525"/>
                </a:solidFill>
                <a:latin typeface="Source Serif Pro Semi Bold" pitchFamily="34" charset="0"/>
                <a:ea typeface="Source Serif Pro Semi Bold" pitchFamily="34" charset="-122"/>
                <a:cs typeface="Source Serif Pro Semi Bold" pitchFamily="34" charset="-120"/>
              </a:rPr>
              <a:t>Social Media Engagement</a:t>
            </a:r>
            <a:endParaRPr lang="en-US" sz="1950" dirty="0"/>
          </a:p>
        </p:txBody>
      </p:sp>
      <p:sp>
        <p:nvSpPr>
          <p:cNvPr id="7" name="Text 4"/>
          <p:cNvSpPr/>
          <p:nvPr/>
        </p:nvSpPr>
        <p:spPr>
          <a:xfrm>
            <a:off x="6923842" y="2436733"/>
            <a:ext cx="3028117" cy="3066812"/>
          </a:xfrm>
          <a:prstGeom prst="rect">
            <a:avLst/>
          </a:prstGeom>
          <a:noFill/>
          <a:ln/>
        </p:spPr>
        <p:txBody>
          <a:bodyPr wrap="square" lIns="0" tIns="0" rIns="0" bIns="0" rtlCol="0" anchor="t"/>
          <a:lstStyle/>
          <a:p>
            <a:pPr indent="0" marL="0">
              <a:lnSpc>
                <a:spcPts val="2650"/>
              </a:lnSpc>
              <a:buNone/>
            </a:pPr>
            <a:r>
              <a:rPr lang="en-US" sz="1650" spc="-34" kern="0" dirty="0">
                <a:solidFill>
                  <a:srgbClr val="272525"/>
                </a:solidFill>
                <a:latin typeface="Source Sans Pro" pitchFamily="34" charset="0"/>
                <a:ea typeface="Source Sans Pro" pitchFamily="34" charset="-122"/>
                <a:cs typeface="Source Sans Pro" pitchFamily="34" charset="-120"/>
              </a:rPr>
              <a:t>Digital marketing can be leveraged to promote healthy diets through social media, mobile applications, and websites. Engaging content can include easy and nutritious recipes tailored to Egyptian cuisine, challenges and interactive campaigns encouraging people to adopt a healthy lifestyle.</a:t>
            </a:r>
            <a:endParaRPr lang="en-US" sz="1650" dirty="0"/>
          </a:p>
        </p:txBody>
      </p:sp>
      <p:sp>
        <p:nvSpPr>
          <p:cNvPr id="8" name="Shape 5"/>
          <p:cNvSpPr/>
          <p:nvPr/>
        </p:nvSpPr>
        <p:spPr>
          <a:xfrm>
            <a:off x="10164842" y="1995726"/>
            <a:ext cx="479108" cy="479108"/>
          </a:xfrm>
          <a:prstGeom prst="roundRect">
            <a:avLst>
              <a:gd name="adj" fmla="val 18671"/>
            </a:avLst>
          </a:prstGeom>
          <a:solidFill>
            <a:srgbClr val="F0D4F7"/>
          </a:solidFill>
          <a:ln w="7620">
            <a:solidFill>
              <a:srgbClr val="D6BADD"/>
            </a:solidFill>
            <a:prstDash val="solid"/>
          </a:ln>
        </p:spPr>
      </p:sp>
      <p:sp>
        <p:nvSpPr>
          <p:cNvPr id="9" name="Text 6"/>
          <p:cNvSpPr/>
          <p:nvPr/>
        </p:nvSpPr>
        <p:spPr>
          <a:xfrm>
            <a:off x="10329148" y="2084903"/>
            <a:ext cx="150376" cy="300633"/>
          </a:xfrm>
          <a:prstGeom prst="rect">
            <a:avLst/>
          </a:prstGeom>
          <a:noFill/>
          <a:ln/>
        </p:spPr>
        <p:txBody>
          <a:bodyPr wrap="none" lIns="0" tIns="0" rIns="0" bIns="0" rtlCol="0" anchor="t"/>
          <a:lstStyle/>
          <a:p>
            <a:pPr algn="ctr" indent="0" marL="0">
              <a:lnSpc>
                <a:spcPts val="2350"/>
              </a:lnSpc>
              <a:buNone/>
            </a:pPr>
            <a:r>
              <a:rPr lang="en-US" sz="2350" spc="-47" kern="0"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350" dirty="0"/>
          </a:p>
        </p:txBody>
      </p:sp>
      <p:sp>
        <p:nvSpPr>
          <p:cNvPr id="10" name="Text 7"/>
          <p:cNvSpPr/>
          <p:nvPr/>
        </p:nvSpPr>
        <p:spPr>
          <a:xfrm>
            <a:off x="10856833" y="1995726"/>
            <a:ext cx="2505670" cy="313253"/>
          </a:xfrm>
          <a:prstGeom prst="rect">
            <a:avLst/>
          </a:prstGeom>
          <a:noFill/>
          <a:ln/>
        </p:spPr>
        <p:txBody>
          <a:bodyPr wrap="none" lIns="0" tIns="0" rIns="0" bIns="0" rtlCol="0" anchor="t"/>
          <a:lstStyle/>
          <a:p>
            <a:pPr indent="0" marL="0">
              <a:lnSpc>
                <a:spcPts val="2450"/>
              </a:lnSpc>
              <a:buNone/>
            </a:pPr>
            <a:r>
              <a:rPr lang="en-US" sz="1950" spc="-39" kern="0" dirty="0">
                <a:solidFill>
                  <a:srgbClr val="272525"/>
                </a:solidFill>
                <a:latin typeface="Source Serif Pro Semi Bold" pitchFamily="34" charset="0"/>
                <a:ea typeface="Source Serif Pro Semi Bold" pitchFamily="34" charset="-122"/>
                <a:cs typeface="Source Serif Pro Semi Bold" pitchFamily="34" charset="-120"/>
              </a:rPr>
              <a:t>Influencer Marketing</a:t>
            </a:r>
            <a:endParaRPr lang="en-US" sz="1950" dirty="0"/>
          </a:p>
        </p:txBody>
      </p:sp>
      <p:sp>
        <p:nvSpPr>
          <p:cNvPr id="11" name="Text 8"/>
          <p:cNvSpPr/>
          <p:nvPr/>
        </p:nvSpPr>
        <p:spPr>
          <a:xfrm>
            <a:off x="10856833" y="2436733"/>
            <a:ext cx="3028117" cy="2385298"/>
          </a:xfrm>
          <a:prstGeom prst="rect">
            <a:avLst/>
          </a:prstGeom>
          <a:noFill/>
          <a:ln/>
        </p:spPr>
        <p:txBody>
          <a:bodyPr wrap="square" lIns="0" tIns="0" rIns="0" bIns="0" rtlCol="0" anchor="t"/>
          <a:lstStyle/>
          <a:p>
            <a:pPr indent="0" marL="0">
              <a:lnSpc>
                <a:spcPts val="2650"/>
              </a:lnSpc>
              <a:buNone/>
            </a:pPr>
            <a:r>
              <a:rPr lang="en-US" sz="1650" spc="-34" kern="0" dirty="0">
                <a:solidFill>
                  <a:srgbClr val="272525"/>
                </a:solidFill>
                <a:latin typeface="Source Sans Pro" pitchFamily="34" charset="0"/>
                <a:ea typeface="Source Sans Pro" pitchFamily="34" charset="-122"/>
                <a:cs typeface="Source Sans Pro" pitchFamily="34" charset="-120"/>
              </a:rPr>
              <a:t>The rise of social media influencers promoting healthy lifestyles has increased public awareness of nutrition and its impact on health and beauty. Partnering with relevant influencers can amplify the campaign's reach and credibility.</a:t>
            </a:r>
            <a:endParaRPr lang="en-US" sz="1650" dirty="0"/>
          </a:p>
        </p:txBody>
      </p:sp>
      <p:sp>
        <p:nvSpPr>
          <p:cNvPr id="12" name="Shape 9"/>
          <p:cNvSpPr/>
          <p:nvPr/>
        </p:nvSpPr>
        <p:spPr>
          <a:xfrm>
            <a:off x="6231850" y="5955983"/>
            <a:ext cx="479108" cy="479108"/>
          </a:xfrm>
          <a:prstGeom prst="roundRect">
            <a:avLst>
              <a:gd name="adj" fmla="val 18671"/>
            </a:avLst>
          </a:prstGeom>
          <a:solidFill>
            <a:srgbClr val="F0D4F7"/>
          </a:solidFill>
          <a:ln w="7620">
            <a:solidFill>
              <a:srgbClr val="D6BADD"/>
            </a:solidFill>
            <a:prstDash val="solid"/>
          </a:ln>
        </p:spPr>
      </p:sp>
      <p:sp>
        <p:nvSpPr>
          <p:cNvPr id="13" name="Text 10"/>
          <p:cNvSpPr/>
          <p:nvPr/>
        </p:nvSpPr>
        <p:spPr>
          <a:xfrm>
            <a:off x="6396157" y="6045160"/>
            <a:ext cx="150376" cy="300633"/>
          </a:xfrm>
          <a:prstGeom prst="rect">
            <a:avLst/>
          </a:prstGeom>
          <a:noFill/>
          <a:ln/>
        </p:spPr>
        <p:txBody>
          <a:bodyPr wrap="none" lIns="0" tIns="0" rIns="0" bIns="0" rtlCol="0" anchor="t"/>
          <a:lstStyle/>
          <a:p>
            <a:pPr algn="ctr" indent="0" marL="0">
              <a:lnSpc>
                <a:spcPts val="2350"/>
              </a:lnSpc>
              <a:buNone/>
            </a:pPr>
            <a:r>
              <a:rPr lang="en-US" sz="2350" spc="-47" kern="0"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350" dirty="0"/>
          </a:p>
        </p:txBody>
      </p:sp>
      <p:sp>
        <p:nvSpPr>
          <p:cNvPr id="14" name="Text 11"/>
          <p:cNvSpPr/>
          <p:nvPr/>
        </p:nvSpPr>
        <p:spPr>
          <a:xfrm>
            <a:off x="6923842" y="5955983"/>
            <a:ext cx="2710220" cy="313253"/>
          </a:xfrm>
          <a:prstGeom prst="rect">
            <a:avLst/>
          </a:prstGeom>
          <a:noFill/>
          <a:ln/>
        </p:spPr>
        <p:txBody>
          <a:bodyPr wrap="none" lIns="0" tIns="0" rIns="0" bIns="0" rtlCol="0" anchor="t"/>
          <a:lstStyle/>
          <a:p>
            <a:pPr indent="0" marL="0">
              <a:lnSpc>
                <a:spcPts val="2450"/>
              </a:lnSpc>
              <a:buNone/>
            </a:pPr>
            <a:r>
              <a:rPr lang="en-US" sz="1950" spc="-39" kern="0" dirty="0">
                <a:solidFill>
                  <a:srgbClr val="272525"/>
                </a:solidFill>
                <a:latin typeface="Source Serif Pro Semi Bold" pitchFamily="34" charset="0"/>
                <a:ea typeface="Source Serif Pro Semi Bold" pitchFamily="34" charset="-122"/>
                <a:cs typeface="Source Serif Pro Semi Bold" pitchFamily="34" charset="-120"/>
              </a:rPr>
              <a:t>Community Engagement</a:t>
            </a:r>
            <a:endParaRPr lang="en-US" sz="1950" dirty="0"/>
          </a:p>
        </p:txBody>
      </p:sp>
      <p:sp>
        <p:nvSpPr>
          <p:cNvPr id="15" name="Text 12"/>
          <p:cNvSpPr/>
          <p:nvPr/>
        </p:nvSpPr>
        <p:spPr>
          <a:xfrm>
            <a:off x="6923842" y="6396990"/>
            <a:ext cx="6961108" cy="1022271"/>
          </a:xfrm>
          <a:prstGeom prst="rect">
            <a:avLst/>
          </a:prstGeom>
          <a:noFill/>
          <a:ln/>
        </p:spPr>
        <p:txBody>
          <a:bodyPr wrap="square" lIns="0" tIns="0" rIns="0" bIns="0" rtlCol="0" anchor="t"/>
          <a:lstStyle/>
          <a:p>
            <a:pPr indent="0" marL="0">
              <a:lnSpc>
                <a:spcPts val="2650"/>
              </a:lnSpc>
              <a:buNone/>
            </a:pPr>
            <a:r>
              <a:rPr lang="en-US" sz="1650" spc="-34" kern="0" dirty="0">
                <a:solidFill>
                  <a:srgbClr val="272525"/>
                </a:solidFill>
                <a:latin typeface="Source Sans Pro" pitchFamily="34" charset="0"/>
                <a:ea typeface="Source Sans Pro" pitchFamily="34" charset="-122"/>
                <a:cs typeface="Source Sans Pro" pitchFamily="34" charset="-120"/>
              </a:rPr>
              <a:t>Organizing workshops on healthy nutrition in schools, universities, and workplaces can foster a sense of community and encourage active participation in the campaign.</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9026" y="629007"/>
            <a:ext cx="5237321" cy="654606"/>
          </a:xfrm>
          <a:prstGeom prst="rect">
            <a:avLst/>
          </a:prstGeom>
          <a:noFill/>
          <a:ln/>
        </p:spPr>
        <p:txBody>
          <a:bodyPr wrap="none" lIns="0" tIns="0" rIns="0" bIns="0" rtlCol="0" anchor="t"/>
          <a:lstStyle/>
          <a:p>
            <a:pPr indent="0" marL="0">
              <a:lnSpc>
                <a:spcPts val="5150"/>
              </a:lnSpc>
              <a:buNone/>
            </a:pPr>
            <a:r>
              <a:rPr lang="en-US" sz="4100" spc="-82" kern="0" dirty="0">
                <a:solidFill>
                  <a:srgbClr val="000000"/>
                </a:solidFill>
                <a:latin typeface="Source Serif Pro Semi Bold" pitchFamily="34" charset="0"/>
                <a:ea typeface="Source Serif Pro Semi Bold" pitchFamily="34" charset="-122"/>
                <a:cs typeface="Source Serif Pro Semi Bold" pitchFamily="34" charset="-120"/>
              </a:rPr>
              <a:t>Campaign Objectives</a:t>
            </a:r>
            <a:endParaRPr lang="en-US" sz="4100" dirty="0"/>
          </a:p>
        </p:txBody>
      </p:sp>
      <p:sp>
        <p:nvSpPr>
          <p:cNvPr id="4" name="Shape 1"/>
          <p:cNvSpPr/>
          <p:nvPr/>
        </p:nvSpPr>
        <p:spPr>
          <a:xfrm>
            <a:off x="779026" y="1617464"/>
            <a:ext cx="3681770" cy="3770828"/>
          </a:xfrm>
          <a:prstGeom prst="roundRect">
            <a:avLst>
              <a:gd name="adj" fmla="val 2539"/>
            </a:avLst>
          </a:prstGeom>
          <a:solidFill>
            <a:srgbClr val="F0D4F7"/>
          </a:solidFill>
          <a:ln w="7620">
            <a:solidFill>
              <a:srgbClr val="D6BADD"/>
            </a:solidFill>
            <a:prstDash val="solid"/>
          </a:ln>
        </p:spPr>
      </p:sp>
      <p:sp>
        <p:nvSpPr>
          <p:cNvPr id="5" name="Text 2"/>
          <p:cNvSpPr/>
          <p:nvPr/>
        </p:nvSpPr>
        <p:spPr>
          <a:xfrm>
            <a:off x="1009174" y="1847612"/>
            <a:ext cx="2618661" cy="327184"/>
          </a:xfrm>
          <a:prstGeom prst="rect">
            <a:avLst/>
          </a:prstGeom>
          <a:noFill/>
          <a:ln/>
        </p:spPr>
        <p:txBody>
          <a:bodyPr wrap="none" lIns="0" tIns="0" rIns="0" bIns="0" rtlCol="0" anchor="t"/>
          <a:lstStyle/>
          <a:p>
            <a:pPr indent="0" marL="0">
              <a:lnSpc>
                <a:spcPts val="2550"/>
              </a:lnSpc>
              <a:buNone/>
            </a:pPr>
            <a:r>
              <a:rPr lang="en-US" sz="2050" spc="-41" kern="0" dirty="0">
                <a:solidFill>
                  <a:srgbClr val="272525"/>
                </a:solidFill>
                <a:latin typeface="Source Serif Pro Semi Bold" pitchFamily="34" charset="0"/>
                <a:ea typeface="Source Serif Pro Semi Bold" pitchFamily="34" charset="-122"/>
                <a:cs typeface="Source Serif Pro Semi Bold" pitchFamily="34" charset="-120"/>
              </a:rPr>
              <a:t>Raise Awareness</a:t>
            </a:r>
            <a:endParaRPr lang="en-US" sz="2050" dirty="0"/>
          </a:p>
        </p:txBody>
      </p:sp>
      <p:sp>
        <p:nvSpPr>
          <p:cNvPr id="6" name="Text 3"/>
          <p:cNvSpPr/>
          <p:nvPr/>
        </p:nvSpPr>
        <p:spPr>
          <a:xfrm>
            <a:off x="1009174" y="2308265"/>
            <a:ext cx="3221474" cy="2849880"/>
          </a:xfrm>
          <a:prstGeom prst="rect">
            <a:avLst/>
          </a:prstGeom>
          <a:noFill/>
          <a:ln/>
        </p:spPr>
        <p:txBody>
          <a:bodyPr wrap="square" lIns="0" tIns="0" rIns="0" bIns="0" rtlCol="0" anchor="t"/>
          <a:lstStyle/>
          <a:p>
            <a:pPr indent="0" marL="0">
              <a:lnSpc>
                <a:spcPts val="2800"/>
              </a:lnSpc>
              <a:buNone/>
            </a:pPr>
            <a:r>
              <a:rPr lang="en-US" sz="1750" spc="-35" kern="0" dirty="0">
                <a:solidFill>
                  <a:srgbClr val="272525"/>
                </a:solidFill>
                <a:latin typeface="Source Sans Pro" pitchFamily="34" charset="0"/>
                <a:ea typeface="Source Sans Pro" pitchFamily="34" charset="-122"/>
                <a:cs typeface="Source Sans Pro" pitchFamily="34" charset="-120"/>
              </a:rPr>
              <a:t>Spread information about the benefits of proper nutrition for both body and mind. Highlight the risks of unhealthy food on overall health. Promote nutritional education through social media campaigns, advertisements, and community events.</a:t>
            </a:r>
            <a:endParaRPr lang="en-US" sz="1750" dirty="0"/>
          </a:p>
        </p:txBody>
      </p:sp>
      <p:sp>
        <p:nvSpPr>
          <p:cNvPr id="7" name="Shape 4"/>
          <p:cNvSpPr/>
          <p:nvPr/>
        </p:nvSpPr>
        <p:spPr>
          <a:xfrm>
            <a:off x="4683323" y="1617464"/>
            <a:ext cx="3681770" cy="3770828"/>
          </a:xfrm>
          <a:prstGeom prst="roundRect">
            <a:avLst>
              <a:gd name="adj" fmla="val 2539"/>
            </a:avLst>
          </a:prstGeom>
          <a:solidFill>
            <a:srgbClr val="F0D4F7"/>
          </a:solidFill>
          <a:ln w="7620">
            <a:solidFill>
              <a:srgbClr val="D6BADD"/>
            </a:solidFill>
            <a:prstDash val="solid"/>
          </a:ln>
        </p:spPr>
      </p:sp>
      <p:sp>
        <p:nvSpPr>
          <p:cNvPr id="8" name="Text 5"/>
          <p:cNvSpPr/>
          <p:nvPr/>
        </p:nvSpPr>
        <p:spPr>
          <a:xfrm>
            <a:off x="4913471" y="1847612"/>
            <a:ext cx="3090267" cy="327184"/>
          </a:xfrm>
          <a:prstGeom prst="rect">
            <a:avLst/>
          </a:prstGeom>
          <a:noFill/>
          <a:ln/>
        </p:spPr>
        <p:txBody>
          <a:bodyPr wrap="none" lIns="0" tIns="0" rIns="0" bIns="0" rtlCol="0" anchor="t"/>
          <a:lstStyle/>
          <a:p>
            <a:pPr indent="0" marL="0">
              <a:lnSpc>
                <a:spcPts val="2550"/>
              </a:lnSpc>
              <a:buNone/>
            </a:pPr>
            <a:r>
              <a:rPr lang="en-US" sz="2050" spc="-41" kern="0" dirty="0">
                <a:solidFill>
                  <a:srgbClr val="272525"/>
                </a:solidFill>
                <a:latin typeface="Source Serif Pro Semi Bold" pitchFamily="34" charset="0"/>
                <a:ea typeface="Source Serif Pro Semi Bold" pitchFamily="34" charset="-122"/>
                <a:cs typeface="Source Serif Pro Semi Bold" pitchFamily="34" charset="-120"/>
              </a:rPr>
              <a:t>Encourage Gradual Change</a:t>
            </a:r>
            <a:endParaRPr lang="en-US" sz="2050" dirty="0"/>
          </a:p>
        </p:txBody>
      </p:sp>
      <p:sp>
        <p:nvSpPr>
          <p:cNvPr id="9" name="Text 6"/>
          <p:cNvSpPr/>
          <p:nvPr/>
        </p:nvSpPr>
        <p:spPr>
          <a:xfrm>
            <a:off x="4913471" y="2308265"/>
            <a:ext cx="3221474" cy="2493645"/>
          </a:xfrm>
          <a:prstGeom prst="rect">
            <a:avLst/>
          </a:prstGeom>
          <a:noFill/>
          <a:ln/>
        </p:spPr>
        <p:txBody>
          <a:bodyPr wrap="square" lIns="0" tIns="0" rIns="0" bIns="0" rtlCol="0" anchor="t"/>
          <a:lstStyle/>
          <a:p>
            <a:pPr indent="0" marL="0">
              <a:lnSpc>
                <a:spcPts val="2800"/>
              </a:lnSpc>
              <a:buNone/>
            </a:pPr>
            <a:r>
              <a:rPr lang="en-US" sz="1750" spc="-35" kern="0" dirty="0">
                <a:solidFill>
                  <a:srgbClr val="272525"/>
                </a:solidFill>
                <a:latin typeface="Source Sans Pro" pitchFamily="34" charset="0"/>
                <a:ea typeface="Source Sans Pro" pitchFamily="34" charset="-122"/>
                <a:cs typeface="Source Sans Pro" pitchFamily="34" charset="-120"/>
              </a:rPr>
              <a:t>Motivate people to replace unhealthy foods with nutritious alternatives. Provide practical tips for preparing easy and affordable healthy meals. Support the concept of "balanced nutrition" instead of extreme dieting.</a:t>
            </a:r>
            <a:endParaRPr lang="en-US" sz="1750" dirty="0"/>
          </a:p>
        </p:txBody>
      </p:sp>
      <p:sp>
        <p:nvSpPr>
          <p:cNvPr id="10" name="Shape 7"/>
          <p:cNvSpPr/>
          <p:nvPr/>
        </p:nvSpPr>
        <p:spPr>
          <a:xfrm>
            <a:off x="779026" y="5610820"/>
            <a:ext cx="7585948" cy="1989653"/>
          </a:xfrm>
          <a:prstGeom prst="roundRect">
            <a:avLst>
              <a:gd name="adj" fmla="val 4699"/>
            </a:avLst>
          </a:prstGeom>
          <a:solidFill>
            <a:srgbClr val="F0D4F7"/>
          </a:solidFill>
          <a:ln w="7620">
            <a:solidFill>
              <a:srgbClr val="D6BADD"/>
            </a:solidFill>
            <a:prstDash val="solid"/>
          </a:ln>
        </p:spPr>
      </p:sp>
      <p:sp>
        <p:nvSpPr>
          <p:cNvPr id="11" name="Text 8"/>
          <p:cNvSpPr/>
          <p:nvPr/>
        </p:nvSpPr>
        <p:spPr>
          <a:xfrm>
            <a:off x="1009174" y="5840968"/>
            <a:ext cx="2618661" cy="327184"/>
          </a:xfrm>
          <a:prstGeom prst="rect">
            <a:avLst/>
          </a:prstGeom>
          <a:noFill/>
          <a:ln/>
        </p:spPr>
        <p:txBody>
          <a:bodyPr wrap="none" lIns="0" tIns="0" rIns="0" bIns="0" rtlCol="0" anchor="t"/>
          <a:lstStyle/>
          <a:p>
            <a:pPr indent="0" marL="0">
              <a:lnSpc>
                <a:spcPts val="2550"/>
              </a:lnSpc>
              <a:buNone/>
            </a:pPr>
            <a:r>
              <a:rPr lang="en-US" sz="2050" spc="-41" kern="0" dirty="0">
                <a:solidFill>
                  <a:srgbClr val="272525"/>
                </a:solidFill>
                <a:latin typeface="Source Serif Pro Semi Bold" pitchFamily="34" charset="0"/>
                <a:ea typeface="Source Serif Pro Semi Bold" pitchFamily="34" charset="-122"/>
                <a:cs typeface="Source Serif Pro Semi Bold" pitchFamily="34" charset="-120"/>
              </a:rPr>
              <a:t>Increase Engagement</a:t>
            </a:r>
            <a:endParaRPr lang="en-US" sz="2050" dirty="0"/>
          </a:p>
        </p:txBody>
      </p:sp>
      <p:sp>
        <p:nvSpPr>
          <p:cNvPr id="12" name="Text 9"/>
          <p:cNvSpPr/>
          <p:nvPr/>
        </p:nvSpPr>
        <p:spPr>
          <a:xfrm>
            <a:off x="1009174" y="6301621"/>
            <a:ext cx="7125653" cy="1068705"/>
          </a:xfrm>
          <a:prstGeom prst="rect">
            <a:avLst/>
          </a:prstGeom>
          <a:noFill/>
          <a:ln/>
        </p:spPr>
        <p:txBody>
          <a:bodyPr wrap="square" lIns="0" tIns="0" rIns="0" bIns="0" rtlCol="0" anchor="t"/>
          <a:lstStyle/>
          <a:p>
            <a:pPr indent="0" marL="0">
              <a:lnSpc>
                <a:spcPts val="2800"/>
              </a:lnSpc>
              <a:buNone/>
            </a:pPr>
            <a:r>
              <a:rPr lang="en-US" sz="1750" spc="-35" kern="0" dirty="0">
                <a:solidFill>
                  <a:srgbClr val="272525"/>
                </a:solidFill>
                <a:latin typeface="Source Sans Pro" pitchFamily="34" charset="0"/>
                <a:ea typeface="Source Sans Pro" pitchFamily="34" charset="-122"/>
                <a:cs typeface="Source Sans Pro" pitchFamily="34" charset="-120"/>
              </a:rPr>
              <a:t>Launch challenges such as "30 Days of Healthy Eating" and reward participants. Collaborate with influencers and nutrition experts to spread awareness in creative ways.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235154"/>
            <a:ext cx="5632490" cy="704017"/>
          </a:xfrm>
          <a:prstGeom prst="rect">
            <a:avLst/>
          </a:prstGeom>
          <a:noFill/>
          <a:ln/>
        </p:spPr>
        <p:txBody>
          <a:bodyPr wrap="none" lIns="0" tIns="0" rIns="0" bIns="0" rtlCol="0" anchor="t"/>
          <a:lstStyle/>
          <a:p>
            <a:pPr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SWOT Analysis</a:t>
            </a:r>
            <a:endParaRPr lang="en-US" sz="4400" dirty="0"/>
          </a:p>
        </p:txBody>
      </p:sp>
      <p:sp>
        <p:nvSpPr>
          <p:cNvPr id="3" name="Text 1"/>
          <p:cNvSpPr/>
          <p:nvPr/>
        </p:nvSpPr>
        <p:spPr>
          <a:xfrm>
            <a:off x="837724" y="2537460"/>
            <a:ext cx="2800826" cy="351949"/>
          </a:xfrm>
          <a:prstGeom prst="rect">
            <a:avLst/>
          </a:prstGeom>
          <a:noFill/>
          <a:ln/>
        </p:spPr>
        <p:txBody>
          <a:bodyPr wrap="none" lIns="0" tIns="0" rIns="0" bIns="0" rtlCol="0" anchor="t"/>
          <a:lstStyle/>
          <a:p>
            <a:pPr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Strengths</a:t>
            </a:r>
            <a:endParaRPr lang="en-US" sz="2200" dirty="0"/>
          </a:p>
        </p:txBody>
      </p:sp>
      <p:sp>
        <p:nvSpPr>
          <p:cNvPr id="4" name="Text 2"/>
          <p:cNvSpPr/>
          <p:nvPr/>
        </p:nvSpPr>
        <p:spPr>
          <a:xfrm>
            <a:off x="837724" y="3128724"/>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Government Support &amp; Initiatives</a:t>
            </a:r>
            <a:endParaRPr lang="en-US" sz="1850" dirty="0"/>
          </a:p>
        </p:txBody>
      </p:sp>
      <p:sp>
        <p:nvSpPr>
          <p:cNvPr id="5" name="Text 3"/>
          <p:cNvSpPr/>
          <p:nvPr/>
        </p:nvSpPr>
        <p:spPr>
          <a:xfrm>
            <a:off x="837724" y="3978473"/>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Growing Awareness of Healthy Eating</a:t>
            </a:r>
            <a:endParaRPr lang="en-US" sz="1850" dirty="0"/>
          </a:p>
        </p:txBody>
      </p:sp>
      <p:sp>
        <p:nvSpPr>
          <p:cNvPr id="6" name="Text 4"/>
          <p:cNvSpPr/>
          <p:nvPr/>
        </p:nvSpPr>
        <p:spPr>
          <a:xfrm>
            <a:off x="837724" y="4828223"/>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Effective Digital Marketing Strategies</a:t>
            </a:r>
            <a:endParaRPr lang="en-US" sz="1850" dirty="0"/>
          </a:p>
        </p:txBody>
      </p:sp>
      <p:sp>
        <p:nvSpPr>
          <p:cNvPr id="7" name="Text 5"/>
          <p:cNvSpPr/>
          <p:nvPr/>
        </p:nvSpPr>
        <p:spPr>
          <a:xfrm>
            <a:off x="837724" y="5677972"/>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Diverse Marketing Channels</a:t>
            </a:r>
            <a:endParaRPr lang="en-US" sz="1850" dirty="0"/>
          </a:p>
        </p:txBody>
      </p:sp>
      <p:sp>
        <p:nvSpPr>
          <p:cNvPr id="8" name="Text 6"/>
          <p:cNvSpPr/>
          <p:nvPr/>
        </p:nvSpPr>
        <p:spPr>
          <a:xfrm>
            <a:off x="837724" y="6527721"/>
            <a:ext cx="2800826"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Potential Partnerships</a:t>
            </a:r>
            <a:endParaRPr lang="en-US" sz="1850" dirty="0"/>
          </a:p>
        </p:txBody>
      </p:sp>
      <p:sp>
        <p:nvSpPr>
          <p:cNvPr id="9" name="Text 7"/>
          <p:cNvSpPr/>
          <p:nvPr/>
        </p:nvSpPr>
        <p:spPr>
          <a:xfrm>
            <a:off x="4230053" y="2537460"/>
            <a:ext cx="2800826" cy="351949"/>
          </a:xfrm>
          <a:prstGeom prst="rect">
            <a:avLst/>
          </a:prstGeom>
          <a:noFill/>
          <a:ln/>
        </p:spPr>
        <p:txBody>
          <a:bodyPr wrap="none" lIns="0" tIns="0" rIns="0" bIns="0" rtlCol="0" anchor="t"/>
          <a:lstStyle/>
          <a:p>
            <a:pPr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Weaknesses</a:t>
            </a:r>
            <a:endParaRPr lang="en-US" sz="2200" dirty="0"/>
          </a:p>
        </p:txBody>
      </p:sp>
      <p:sp>
        <p:nvSpPr>
          <p:cNvPr id="10" name="Text 8"/>
          <p:cNvSpPr/>
          <p:nvPr/>
        </p:nvSpPr>
        <p:spPr>
          <a:xfrm>
            <a:off x="4230053" y="3128724"/>
            <a:ext cx="2800826"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Slow Behavioral Change</a:t>
            </a:r>
            <a:endParaRPr lang="en-US" sz="1850" dirty="0"/>
          </a:p>
        </p:txBody>
      </p:sp>
      <p:sp>
        <p:nvSpPr>
          <p:cNvPr id="11" name="Text 9"/>
          <p:cNvSpPr/>
          <p:nvPr/>
        </p:nvSpPr>
        <p:spPr>
          <a:xfrm>
            <a:off x="4230053" y="3595449"/>
            <a:ext cx="2800826"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High Competition</a:t>
            </a:r>
            <a:endParaRPr lang="en-US" sz="1850" dirty="0"/>
          </a:p>
        </p:txBody>
      </p:sp>
      <p:sp>
        <p:nvSpPr>
          <p:cNvPr id="12" name="Text 10"/>
          <p:cNvSpPr/>
          <p:nvPr/>
        </p:nvSpPr>
        <p:spPr>
          <a:xfrm>
            <a:off x="4230053" y="4062174"/>
            <a:ext cx="2800826"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Operational Costs</a:t>
            </a:r>
            <a:endParaRPr lang="en-US" sz="1850" dirty="0"/>
          </a:p>
        </p:txBody>
      </p:sp>
      <p:sp>
        <p:nvSpPr>
          <p:cNvPr id="13" name="Text 11"/>
          <p:cNvSpPr/>
          <p:nvPr/>
        </p:nvSpPr>
        <p:spPr>
          <a:xfrm>
            <a:off x="4230053" y="4528899"/>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Lack of Nutrition Education</a:t>
            </a:r>
            <a:endParaRPr lang="en-US" sz="1850" dirty="0"/>
          </a:p>
        </p:txBody>
      </p:sp>
      <p:sp>
        <p:nvSpPr>
          <p:cNvPr id="14" name="Text 12"/>
          <p:cNvSpPr/>
          <p:nvPr/>
        </p:nvSpPr>
        <p:spPr>
          <a:xfrm>
            <a:off x="4230053" y="5378648"/>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Over-Reliance on Digital Marketing</a:t>
            </a:r>
            <a:endParaRPr lang="en-US" sz="1850" dirty="0"/>
          </a:p>
        </p:txBody>
      </p:sp>
      <p:sp>
        <p:nvSpPr>
          <p:cNvPr id="15" name="Text 13"/>
          <p:cNvSpPr/>
          <p:nvPr/>
        </p:nvSpPr>
        <p:spPr>
          <a:xfrm>
            <a:off x="7622381" y="2537460"/>
            <a:ext cx="2800826" cy="351949"/>
          </a:xfrm>
          <a:prstGeom prst="rect">
            <a:avLst/>
          </a:prstGeom>
          <a:noFill/>
          <a:ln/>
        </p:spPr>
        <p:txBody>
          <a:bodyPr wrap="none" lIns="0" tIns="0" rIns="0" bIns="0" rtlCol="0" anchor="t"/>
          <a:lstStyle/>
          <a:p>
            <a:pPr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Opportunities</a:t>
            </a:r>
            <a:endParaRPr lang="en-US" sz="2200" dirty="0"/>
          </a:p>
        </p:txBody>
      </p:sp>
      <p:sp>
        <p:nvSpPr>
          <p:cNvPr id="16" name="Text 14"/>
          <p:cNvSpPr/>
          <p:nvPr/>
        </p:nvSpPr>
        <p:spPr>
          <a:xfrm>
            <a:off x="7622381" y="3128724"/>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Rise in Fitness &amp; Health Trends</a:t>
            </a:r>
            <a:endParaRPr lang="en-US" sz="1850" dirty="0"/>
          </a:p>
        </p:txBody>
      </p:sp>
      <p:sp>
        <p:nvSpPr>
          <p:cNvPr id="17" name="Text 15"/>
          <p:cNvSpPr/>
          <p:nvPr/>
        </p:nvSpPr>
        <p:spPr>
          <a:xfrm>
            <a:off x="7622381" y="3978473"/>
            <a:ext cx="2800826"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Expanding Partnerships</a:t>
            </a:r>
            <a:endParaRPr lang="en-US" sz="1850" dirty="0"/>
          </a:p>
        </p:txBody>
      </p:sp>
      <p:sp>
        <p:nvSpPr>
          <p:cNvPr id="18" name="Text 16"/>
          <p:cNvSpPr/>
          <p:nvPr/>
        </p:nvSpPr>
        <p:spPr>
          <a:xfrm>
            <a:off x="7622381" y="4445198"/>
            <a:ext cx="2800826"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Technology Integration</a:t>
            </a:r>
            <a:endParaRPr lang="en-US" sz="1850" dirty="0"/>
          </a:p>
        </p:txBody>
      </p:sp>
      <p:sp>
        <p:nvSpPr>
          <p:cNvPr id="19" name="Text 17"/>
          <p:cNvSpPr/>
          <p:nvPr/>
        </p:nvSpPr>
        <p:spPr>
          <a:xfrm>
            <a:off x="7622381" y="4911923"/>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Government &amp; NGO Support</a:t>
            </a:r>
            <a:endParaRPr lang="en-US" sz="1850" dirty="0"/>
          </a:p>
        </p:txBody>
      </p:sp>
      <p:sp>
        <p:nvSpPr>
          <p:cNvPr id="20" name="Text 18"/>
          <p:cNvSpPr/>
          <p:nvPr/>
        </p:nvSpPr>
        <p:spPr>
          <a:xfrm>
            <a:off x="7622381" y="5761673"/>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Targeting Younger Generations</a:t>
            </a:r>
            <a:endParaRPr lang="en-US" sz="1850" dirty="0"/>
          </a:p>
        </p:txBody>
      </p:sp>
      <p:sp>
        <p:nvSpPr>
          <p:cNvPr id="21" name="Text 19"/>
          <p:cNvSpPr/>
          <p:nvPr/>
        </p:nvSpPr>
        <p:spPr>
          <a:xfrm>
            <a:off x="11014710" y="2537460"/>
            <a:ext cx="2800826" cy="351949"/>
          </a:xfrm>
          <a:prstGeom prst="rect">
            <a:avLst/>
          </a:prstGeom>
          <a:noFill/>
          <a:ln/>
        </p:spPr>
        <p:txBody>
          <a:bodyPr wrap="none" lIns="0" tIns="0" rIns="0" bIns="0" rtlCol="0" anchor="t"/>
          <a:lstStyle/>
          <a:p>
            <a:pPr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Threats</a:t>
            </a:r>
            <a:endParaRPr lang="en-US" sz="2200" dirty="0"/>
          </a:p>
        </p:txBody>
      </p:sp>
      <p:sp>
        <p:nvSpPr>
          <p:cNvPr id="22" name="Text 20"/>
          <p:cNvSpPr/>
          <p:nvPr/>
        </p:nvSpPr>
        <p:spPr>
          <a:xfrm>
            <a:off x="11014710" y="3128724"/>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High Costs of Healthy Food</a:t>
            </a:r>
            <a:endParaRPr lang="en-US" sz="1850" dirty="0"/>
          </a:p>
        </p:txBody>
      </p:sp>
      <p:sp>
        <p:nvSpPr>
          <p:cNvPr id="23" name="Text 21"/>
          <p:cNvSpPr/>
          <p:nvPr/>
        </p:nvSpPr>
        <p:spPr>
          <a:xfrm>
            <a:off x="11014710" y="3978473"/>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Cultural Resistance to Diet Change</a:t>
            </a:r>
            <a:endParaRPr lang="en-US" sz="1850" dirty="0"/>
          </a:p>
        </p:txBody>
      </p:sp>
      <p:sp>
        <p:nvSpPr>
          <p:cNvPr id="24" name="Text 22"/>
          <p:cNvSpPr/>
          <p:nvPr/>
        </p:nvSpPr>
        <p:spPr>
          <a:xfrm>
            <a:off x="11014710" y="4828223"/>
            <a:ext cx="2800826" cy="766048"/>
          </a:xfrm>
          <a:prstGeom prst="rect">
            <a:avLst/>
          </a:prstGeom>
          <a:noFill/>
          <a:ln/>
        </p:spPr>
        <p:txBody>
          <a:bodyPr wrap="squar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Fast-Food Industry Competition</a:t>
            </a:r>
            <a:endParaRPr lang="en-US" sz="1850" dirty="0"/>
          </a:p>
        </p:txBody>
      </p:sp>
      <p:sp>
        <p:nvSpPr>
          <p:cNvPr id="25" name="Text 23"/>
          <p:cNvSpPr/>
          <p:nvPr/>
        </p:nvSpPr>
        <p:spPr>
          <a:xfrm>
            <a:off x="11014710" y="5677972"/>
            <a:ext cx="2800826"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Economic Challenges</a:t>
            </a:r>
            <a:endParaRPr lang="en-US" sz="1850" dirty="0"/>
          </a:p>
        </p:txBody>
      </p:sp>
      <p:sp>
        <p:nvSpPr>
          <p:cNvPr id="26" name="Text 24"/>
          <p:cNvSpPr/>
          <p:nvPr/>
        </p:nvSpPr>
        <p:spPr>
          <a:xfrm>
            <a:off x="11014710" y="6144697"/>
            <a:ext cx="2800826"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Short-Term Interest</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24364" y="746046"/>
            <a:ext cx="4764405" cy="524589"/>
          </a:xfrm>
          <a:prstGeom prst="rect">
            <a:avLst/>
          </a:prstGeom>
          <a:noFill/>
          <a:ln/>
        </p:spPr>
        <p:txBody>
          <a:bodyPr wrap="none" lIns="0" tIns="0" rIns="0" bIns="0" rtlCol="0" anchor="t"/>
          <a:lstStyle/>
          <a:p>
            <a:pPr indent="0" marL="0">
              <a:lnSpc>
                <a:spcPts val="4100"/>
              </a:lnSpc>
              <a:buNone/>
            </a:pPr>
            <a:r>
              <a:rPr lang="en-US" sz="3300" spc="-66" kern="0" dirty="0">
                <a:solidFill>
                  <a:srgbClr val="000000"/>
                </a:solidFill>
                <a:latin typeface="Source Serif Pro Semi Bold" pitchFamily="34" charset="0"/>
                <a:ea typeface="Source Serif Pro Semi Bold" pitchFamily="34" charset="-122"/>
                <a:cs typeface="Source Serif Pro Semi Bold" pitchFamily="34" charset="-120"/>
              </a:rPr>
              <a:t>Digital Marketing Strategy</a:t>
            </a:r>
            <a:endParaRPr lang="en-US" sz="3300" dirty="0"/>
          </a:p>
        </p:txBody>
      </p:sp>
      <p:pic>
        <p:nvPicPr>
          <p:cNvPr id="4" name="Image 1" descr="preencoded.png">    </p:cNvPr>
          <p:cNvPicPr>
            <a:picLocks noChangeAspect="1"/>
          </p:cNvPicPr>
          <p:nvPr/>
        </p:nvPicPr>
        <p:blipFill>
          <a:blip r:embed="rId2"/>
          <a:stretch>
            <a:fillRect/>
          </a:stretch>
        </p:blipFill>
        <p:spPr>
          <a:xfrm>
            <a:off x="624364" y="1538168"/>
            <a:ext cx="445889" cy="445889"/>
          </a:xfrm>
          <a:prstGeom prst="rect">
            <a:avLst/>
          </a:prstGeom>
        </p:spPr>
      </p:pic>
      <p:sp>
        <p:nvSpPr>
          <p:cNvPr id="5" name="Text 1"/>
          <p:cNvSpPr/>
          <p:nvPr/>
        </p:nvSpPr>
        <p:spPr>
          <a:xfrm>
            <a:off x="624364" y="2162413"/>
            <a:ext cx="2141339" cy="262295"/>
          </a:xfrm>
          <a:prstGeom prst="rect">
            <a:avLst/>
          </a:prstGeom>
          <a:noFill/>
          <a:ln/>
        </p:spPr>
        <p:txBody>
          <a:bodyPr wrap="none" lIns="0" tIns="0" rIns="0" bIns="0" rtlCol="0" anchor="t"/>
          <a:lstStyle/>
          <a:p>
            <a:pPr algn="l" indent="0" marL="0">
              <a:lnSpc>
                <a:spcPts val="2050"/>
              </a:lnSpc>
              <a:buNone/>
            </a:pPr>
            <a:r>
              <a:rPr lang="en-US" sz="1650" spc="-33" kern="0" dirty="0">
                <a:solidFill>
                  <a:srgbClr val="272525"/>
                </a:solidFill>
                <a:latin typeface="Source Serif Pro Semi Bold" pitchFamily="34" charset="0"/>
                <a:ea typeface="Source Serif Pro Semi Bold" pitchFamily="34" charset="-122"/>
                <a:cs typeface="Source Serif Pro Semi Bold" pitchFamily="34" charset="-120"/>
              </a:rPr>
              <a:t>Social Media Marketing</a:t>
            </a:r>
            <a:endParaRPr lang="en-US" sz="1650" dirty="0"/>
          </a:p>
        </p:txBody>
      </p:sp>
      <p:sp>
        <p:nvSpPr>
          <p:cNvPr id="6" name="Text 2"/>
          <p:cNvSpPr/>
          <p:nvPr/>
        </p:nvSpPr>
        <p:spPr>
          <a:xfrm>
            <a:off x="624364" y="2531626"/>
            <a:ext cx="2453402" cy="1426369"/>
          </a:xfrm>
          <a:prstGeom prst="rect">
            <a:avLst/>
          </a:prstGeom>
          <a:noFill/>
          <a:ln/>
        </p:spPr>
        <p:txBody>
          <a:bodyPr wrap="square" lIns="0" tIns="0" rIns="0" bIns="0" rtlCol="0" anchor="t"/>
          <a:lstStyle/>
          <a:p>
            <a:pPr algn="l" indent="0" marL="0">
              <a:lnSpc>
                <a:spcPts val="2200"/>
              </a:lnSpc>
              <a:buNone/>
            </a:pPr>
            <a:r>
              <a:rPr lang="en-US" sz="1400" spc="-28" kern="0" dirty="0">
                <a:solidFill>
                  <a:srgbClr val="272525"/>
                </a:solidFill>
                <a:latin typeface="Source Sans Pro" pitchFamily="34" charset="0"/>
                <a:ea typeface="Source Sans Pro" pitchFamily="34" charset="-122"/>
                <a:cs typeface="Source Sans Pro" pitchFamily="34" charset="-120"/>
              </a:rPr>
              <a:t>Utilize Facebook, Instagram, YouTube to engage with the audience. Share engaging content such as healthy recipes, nutrition tips, and success stories.</a:t>
            </a:r>
            <a:endParaRPr lang="en-US" sz="1400" dirty="0"/>
          </a:p>
        </p:txBody>
      </p:sp>
      <p:pic>
        <p:nvPicPr>
          <p:cNvPr id="7" name="Image 2" descr="preencoded.png">    </p:cNvPr>
          <p:cNvPicPr>
            <a:picLocks noChangeAspect="1"/>
          </p:cNvPicPr>
          <p:nvPr/>
        </p:nvPicPr>
        <p:blipFill>
          <a:blip r:embed="rId3"/>
          <a:stretch>
            <a:fillRect/>
          </a:stretch>
        </p:blipFill>
        <p:spPr>
          <a:xfrm>
            <a:off x="3345299" y="1538168"/>
            <a:ext cx="445889" cy="445889"/>
          </a:xfrm>
          <a:prstGeom prst="rect">
            <a:avLst/>
          </a:prstGeom>
        </p:spPr>
      </p:pic>
      <p:sp>
        <p:nvSpPr>
          <p:cNvPr id="8" name="Text 3"/>
          <p:cNvSpPr/>
          <p:nvPr/>
        </p:nvSpPr>
        <p:spPr>
          <a:xfrm>
            <a:off x="3345299" y="2162413"/>
            <a:ext cx="2453402" cy="524589"/>
          </a:xfrm>
          <a:prstGeom prst="rect">
            <a:avLst/>
          </a:prstGeom>
          <a:noFill/>
          <a:ln/>
        </p:spPr>
        <p:txBody>
          <a:bodyPr wrap="square" lIns="0" tIns="0" rIns="0" bIns="0" rtlCol="0" anchor="t"/>
          <a:lstStyle/>
          <a:p>
            <a:pPr algn="l" indent="0" marL="0">
              <a:lnSpc>
                <a:spcPts val="2050"/>
              </a:lnSpc>
              <a:buNone/>
            </a:pPr>
            <a:r>
              <a:rPr lang="en-US" sz="1650" spc="-33" kern="0" dirty="0">
                <a:solidFill>
                  <a:srgbClr val="272525"/>
                </a:solidFill>
                <a:latin typeface="Source Serif Pro Semi Bold" pitchFamily="34" charset="0"/>
                <a:ea typeface="Source Serif Pro Semi Bold" pitchFamily="34" charset="-122"/>
                <a:cs typeface="Source Serif Pro Semi Bold" pitchFamily="34" charset="-120"/>
              </a:rPr>
              <a:t>Search Engine Optimization (SEO)</a:t>
            </a:r>
            <a:endParaRPr lang="en-US" sz="1650" dirty="0"/>
          </a:p>
        </p:txBody>
      </p:sp>
      <p:sp>
        <p:nvSpPr>
          <p:cNvPr id="9" name="Text 4"/>
          <p:cNvSpPr/>
          <p:nvPr/>
        </p:nvSpPr>
        <p:spPr>
          <a:xfrm>
            <a:off x="3345299" y="2793921"/>
            <a:ext cx="2453402" cy="1141095"/>
          </a:xfrm>
          <a:prstGeom prst="rect">
            <a:avLst/>
          </a:prstGeom>
          <a:noFill/>
          <a:ln/>
        </p:spPr>
        <p:txBody>
          <a:bodyPr wrap="square" lIns="0" tIns="0" rIns="0" bIns="0" rtlCol="0" anchor="t"/>
          <a:lstStyle/>
          <a:p>
            <a:pPr algn="l" indent="0" marL="0">
              <a:lnSpc>
                <a:spcPts val="2200"/>
              </a:lnSpc>
              <a:buNone/>
            </a:pPr>
            <a:r>
              <a:rPr lang="en-US" sz="1400" spc="-28" kern="0" dirty="0">
                <a:solidFill>
                  <a:srgbClr val="272525"/>
                </a:solidFill>
                <a:latin typeface="Source Sans Pro" pitchFamily="34" charset="0"/>
                <a:ea typeface="Source Sans Pro" pitchFamily="34" charset="-122"/>
                <a:cs typeface="Source Sans Pro" pitchFamily="34" charset="-120"/>
              </a:rPr>
              <a:t>Target keywords like “healthy meals,” “balanced diet,” “diet recipes.” Optimize website content for organic search rankings.</a:t>
            </a:r>
            <a:endParaRPr lang="en-US" sz="1400" dirty="0"/>
          </a:p>
        </p:txBody>
      </p:sp>
      <p:pic>
        <p:nvPicPr>
          <p:cNvPr id="10" name="Image 3" descr="preencoded.png">    </p:cNvPr>
          <p:cNvPicPr>
            <a:picLocks noChangeAspect="1"/>
          </p:cNvPicPr>
          <p:nvPr/>
        </p:nvPicPr>
        <p:blipFill>
          <a:blip r:embed="rId4"/>
          <a:stretch>
            <a:fillRect/>
          </a:stretch>
        </p:blipFill>
        <p:spPr>
          <a:xfrm>
            <a:off x="6066234" y="1538168"/>
            <a:ext cx="445889" cy="445889"/>
          </a:xfrm>
          <a:prstGeom prst="rect">
            <a:avLst/>
          </a:prstGeom>
        </p:spPr>
      </p:pic>
      <p:sp>
        <p:nvSpPr>
          <p:cNvPr id="11" name="Text 5"/>
          <p:cNvSpPr/>
          <p:nvPr/>
        </p:nvSpPr>
        <p:spPr>
          <a:xfrm>
            <a:off x="6066234" y="2162413"/>
            <a:ext cx="2098715" cy="262295"/>
          </a:xfrm>
          <a:prstGeom prst="rect">
            <a:avLst/>
          </a:prstGeom>
          <a:noFill/>
          <a:ln/>
        </p:spPr>
        <p:txBody>
          <a:bodyPr wrap="none" lIns="0" tIns="0" rIns="0" bIns="0" rtlCol="0" anchor="t"/>
          <a:lstStyle/>
          <a:p>
            <a:pPr algn="l" indent="0" marL="0">
              <a:lnSpc>
                <a:spcPts val="2050"/>
              </a:lnSpc>
              <a:buNone/>
            </a:pPr>
            <a:r>
              <a:rPr lang="en-US" sz="1650" spc="-33" kern="0" dirty="0">
                <a:solidFill>
                  <a:srgbClr val="272525"/>
                </a:solidFill>
                <a:latin typeface="Source Serif Pro Semi Bold" pitchFamily="34" charset="0"/>
                <a:ea typeface="Source Serif Pro Semi Bold" pitchFamily="34" charset="-122"/>
                <a:cs typeface="Source Serif Pro Semi Bold" pitchFamily="34" charset="-120"/>
              </a:rPr>
              <a:t>Email Marketing</a:t>
            </a:r>
            <a:endParaRPr lang="en-US" sz="1650" dirty="0"/>
          </a:p>
        </p:txBody>
      </p:sp>
      <p:sp>
        <p:nvSpPr>
          <p:cNvPr id="12" name="Text 6"/>
          <p:cNvSpPr/>
          <p:nvPr/>
        </p:nvSpPr>
        <p:spPr>
          <a:xfrm>
            <a:off x="6066234" y="2531626"/>
            <a:ext cx="2453402" cy="1996916"/>
          </a:xfrm>
          <a:prstGeom prst="rect">
            <a:avLst/>
          </a:prstGeom>
          <a:noFill/>
          <a:ln/>
        </p:spPr>
        <p:txBody>
          <a:bodyPr wrap="square" lIns="0" tIns="0" rIns="0" bIns="0" rtlCol="0" anchor="t"/>
          <a:lstStyle/>
          <a:p>
            <a:pPr algn="l" indent="0" marL="0">
              <a:lnSpc>
                <a:spcPts val="2200"/>
              </a:lnSpc>
              <a:buNone/>
            </a:pPr>
            <a:r>
              <a:rPr lang="en-US" sz="1400" spc="-28" kern="0" dirty="0">
                <a:solidFill>
                  <a:srgbClr val="272525"/>
                </a:solidFill>
                <a:latin typeface="Source Sans Pro" pitchFamily="34" charset="0"/>
                <a:ea typeface="Source Sans Pro" pitchFamily="34" charset="-122"/>
                <a:cs typeface="Source Sans Pro" pitchFamily="34" charset="-120"/>
              </a:rPr>
              <a:t>Send weekly newsletters with recipes, health tips, and meal plans. Provide personalized content tailored to subscribers' health needs. Use reminders and notifications to keep the audience engaged.</a:t>
            </a:r>
            <a:endParaRPr lang="en-US" sz="1400" dirty="0"/>
          </a:p>
        </p:txBody>
      </p:sp>
      <p:pic>
        <p:nvPicPr>
          <p:cNvPr id="13" name="Image 4" descr="preencoded.png">    </p:cNvPr>
          <p:cNvPicPr>
            <a:picLocks noChangeAspect="1"/>
          </p:cNvPicPr>
          <p:nvPr/>
        </p:nvPicPr>
        <p:blipFill>
          <a:blip r:embed="rId5"/>
          <a:stretch>
            <a:fillRect/>
          </a:stretch>
        </p:blipFill>
        <p:spPr>
          <a:xfrm>
            <a:off x="624364" y="5063609"/>
            <a:ext cx="445889" cy="445889"/>
          </a:xfrm>
          <a:prstGeom prst="rect">
            <a:avLst/>
          </a:prstGeom>
        </p:spPr>
      </p:pic>
      <p:sp>
        <p:nvSpPr>
          <p:cNvPr id="14" name="Text 7"/>
          <p:cNvSpPr/>
          <p:nvPr/>
        </p:nvSpPr>
        <p:spPr>
          <a:xfrm>
            <a:off x="624364" y="5687854"/>
            <a:ext cx="2098715" cy="262295"/>
          </a:xfrm>
          <a:prstGeom prst="rect">
            <a:avLst/>
          </a:prstGeom>
          <a:noFill/>
          <a:ln/>
        </p:spPr>
        <p:txBody>
          <a:bodyPr wrap="none" lIns="0" tIns="0" rIns="0" bIns="0" rtlCol="0" anchor="t"/>
          <a:lstStyle/>
          <a:p>
            <a:pPr algn="l" indent="0" marL="0">
              <a:lnSpc>
                <a:spcPts val="2050"/>
              </a:lnSpc>
              <a:buNone/>
            </a:pPr>
            <a:r>
              <a:rPr lang="en-US" sz="1650" spc="-33" kern="0" dirty="0">
                <a:solidFill>
                  <a:srgbClr val="272525"/>
                </a:solidFill>
                <a:latin typeface="Source Serif Pro Semi Bold" pitchFamily="34" charset="0"/>
                <a:ea typeface="Source Serif Pro Semi Bold" pitchFamily="34" charset="-122"/>
                <a:cs typeface="Source Serif Pro Semi Bold" pitchFamily="34" charset="-120"/>
              </a:rPr>
              <a:t>Paid Advertising (PPC)</a:t>
            </a:r>
            <a:endParaRPr lang="en-US" sz="1650" dirty="0"/>
          </a:p>
        </p:txBody>
      </p:sp>
      <p:sp>
        <p:nvSpPr>
          <p:cNvPr id="15" name="Text 8"/>
          <p:cNvSpPr/>
          <p:nvPr/>
        </p:nvSpPr>
        <p:spPr>
          <a:xfrm>
            <a:off x="624364" y="6057067"/>
            <a:ext cx="2453402" cy="1426369"/>
          </a:xfrm>
          <a:prstGeom prst="rect">
            <a:avLst/>
          </a:prstGeom>
          <a:noFill/>
          <a:ln/>
        </p:spPr>
        <p:txBody>
          <a:bodyPr wrap="square" lIns="0" tIns="0" rIns="0" bIns="0" rtlCol="0" anchor="t"/>
          <a:lstStyle/>
          <a:p>
            <a:pPr algn="l" indent="0" marL="0">
              <a:lnSpc>
                <a:spcPts val="2200"/>
              </a:lnSpc>
              <a:buNone/>
            </a:pPr>
            <a:r>
              <a:rPr lang="en-US" sz="1400" spc="-28" kern="0" dirty="0">
                <a:solidFill>
                  <a:srgbClr val="272525"/>
                </a:solidFill>
                <a:latin typeface="Source Sans Pro" pitchFamily="34" charset="0"/>
                <a:ea typeface="Source Sans Pro" pitchFamily="34" charset="-122"/>
                <a:cs typeface="Source Sans Pro" pitchFamily="34" charset="-120"/>
              </a:rPr>
              <a:t>Run Facebook and Instagram ads targeting health-conscious individuals. Utilize retargeting strategies to reach users who have shown interest in healthy eating.</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71843" y="852607"/>
            <a:ext cx="4745950" cy="576024"/>
          </a:xfrm>
          <a:prstGeom prst="rect">
            <a:avLst/>
          </a:prstGeom>
          <a:noFill/>
          <a:ln/>
        </p:spPr>
        <p:txBody>
          <a:bodyPr wrap="none" lIns="0" tIns="0" rIns="0" bIns="0" rtlCol="0" anchor="t"/>
          <a:lstStyle/>
          <a:p>
            <a:pPr indent="0" marL="0">
              <a:lnSpc>
                <a:spcPts val="4500"/>
              </a:lnSpc>
              <a:buNone/>
            </a:pPr>
            <a:r>
              <a:rPr lang="en-US" sz="3600" spc="-73" kern="0" dirty="0">
                <a:solidFill>
                  <a:srgbClr val="000000"/>
                </a:solidFill>
                <a:latin typeface="Source Serif Pro Semi Bold" pitchFamily="34" charset="0"/>
                <a:ea typeface="Source Serif Pro Semi Bold" pitchFamily="34" charset="-122"/>
                <a:cs typeface="Source Serif Pro Semi Bold" pitchFamily="34" charset="-120"/>
              </a:rPr>
              <a:t>Content Marketing Plan</a:t>
            </a:r>
            <a:endParaRPr lang="en-US" sz="3600" dirty="0"/>
          </a:p>
        </p:txBody>
      </p:sp>
      <p:sp>
        <p:nvSpPr>
          <p:cNvPr id="4" name="Shape 1"/>
          <p:cNvSpPr/>
          <p:nvPr/>
        </p:nvSpPr>
        <p:spPr>
          <a:xfrm>
            <a:off x="6454140" y="1722358"/>
            <a:ext cx="22860" cy="5654516"/>
          </a:xfrm>
          <a:prstGeom prst="roundRect">
            <a:avLst>
              <a:gd name="adj" fmla="val 359842"/>
            </a:avLst>
          </a:prstGeom>
          <a:solidFill>
            <a:srgbClr val="D6BADD"/>
          </a:solidFill>
          <a:ln/>
        </p:spPr>
      </p:sp>
      <p:sp>
        <p:nvSpPr>
          <p:cNvPr id="5" name="Shape 2"/>
          <p:cNvSpPr/>
          <p:nvPr/>
        </p:nvSpPr>
        <p:spPr>
          <a:xfrm>
            <a:off x="6663035" y="2151459"/>
            <a:ext cx="685443" cy="22860"/>
          </a:xfrm>
          <a:prstGeom prst="roundRect">
            <a:avLst>
              <a:gd name="adj" fmla="val 359842"/>
            </a:avLst>
          </a:prstGeom>
          <a:solidFill>
            <a:srgbClr val="D6BADD"/>
          </a:solidFill>
          <a:ln/>
        </p:spPr>
      </p:sp>
      <p:sp>
        <p:nvSpPr>
          <p:cNvPr id="6" name="Shape 3"/>
          <p:cNvSpPr/>
          <p:nvPr/>
        </p:nvSpPr>
        <p:spPr>
          <a:xfrm>
            <a:off x="6245245" y="1942624"/>
            <a:ext cx="440650" cy="440650"/>
          </a:xfrm>
          <a:prstGeom prst="roundRect">
            <a:avLst>
              <a:gd name="adj" fmla="val 18668"/>
            </a:avLst>
          </a:prstGeom>
          <a:solidFill>
            <a:srgbClr val="F0D4F7"/>
          </a:solidFill>
          <a:ln w="7620">
            <a:solidFill>
              <a:srgbClr val="D6BADD"/>
            </a:solidFill>
            <a:prstDash val="solid"/>
          </a:ln>
        </p:spPr>
      </p:sp>
      <p:sp>
        <p:nvSpPr>
          <p:cNvPr id="7" name="Text 4"/>
          <p:cNvSpPr/>
          <p:nvPr/>
        </p:nvSpPr>
        <p:spPr>
          <a:xfrm>
            <a:off x="6396454" y="2024658"/>
            <a:ext cx="138232" cy="276463"/>
          </a:xfrm>
          <a:prstGeom prst="rect">
            <a:avLst/>
          </a:prstGeom>
          <a:noFill/>
          <a:ln/>
        </p:spPr>
        <p:txBody>
          <a:bodyPr wrap="none" lIns="0" tIns="0" rIns="0" bIns="0" rtlCol="0" anchor="t"/>
          <a:lstStyle/>
          <a:p>
            <a:pPr algn="ctr" indent="0" marL="0">
              <a:lnSpc>
                <a:spcPts val="2150"/>
              </a:lnSpc>
              <a:buNone/>
            </a:pPr>
            <a:r>
              <a:rPr lang="en-US" sz="2150" spc="-44" kern="0"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150" dirty="0"/>
          </a:p>
        </p:txBody>
      </p:sp>
      <p:sp>
        <p:nvSpPr>
          <p:cNvPr id="8" name="Text 5"/>
          <p:cNvSpPr/>
          <p:nvPr/>
        </p:nvSpPr>
        <p:spPr>
          <a:xfrm>
            <a:off x="7542728" y="1918097"/>
            <a:ext cx="2304098" cy="287893"/>
          </a:xfrm>
          <a:prstGeom prst="rect">
            <a:avLst/>
          </a:prstGeom>
          <a:noFill/>
          <a:ln/>
        </p:spPr>
        <p:txBody>
          <a:bodyPr wrap="none" lIns="0" tIns="0" rIns="0" bIns="0" rtlCol="0" anchor="t"/>
          <a:lstStyle/>
          <a:p>
            <a:pPr algn="l" indent="0" marL="0">
              <a:lnSpc>
                <a:spcPts val="2250"/>
              </a:lnSpc>
              <a:buNone/>
            </a:pPr>
            <a:r>
              <a:rPr lang="en-US" sz="1800" spc="-36" kern="0" dirty="0">
                <a:solidFill>
                  <a:srgbClr val="272525"/>
                </a:solidFill>
                <a:latin typeface="Source Serif Pro Semi Bold" pitchFamily="34" charset="0"/>
                <a:ea typeface="Source Serif Pro Semi Bold" pitchFamily="34" charset="-122"/>
                <a:cs typeface="Source Serif Pro Semi Bold" pitchFamily="34" charset="-120"/>
              </a:rPr>
              <a:t>Educational Content</a:t>
            </a:r>
            <a:endParaRPr lang="en-US" sz="1800" dirty="0"/>
          </a:p>
        </p:txBody>
      </p:sp>
      <p:sp>
        <p:nvSpPr>
          <p:cNvPr id="9" name="Text 6"/>
          <p:cNvSpPr/>
          <p:nvPr/>
        </p:nvSpPr>
        <p:spPr>
          <a:xfrm>
            <a:off x="7542728" y="2323386"/>
            <a:ext cx="6402229" cy="313373"/>
          </a:xfrm>
          <a:prstGeom prst="rect">
            <a:avLst/>
          </a:prstGeom>
          <a:noFill/>
          <a:ln/>
        </p:spPr>
        <p:txBody>
          <a:bodyPr wrap="none" lIns="0" tIns="0" rIns="0" bIns="0" rtlCol="0" anchor="t"/>
          <a:lstStyle/>
          <a:p>
            <a:pPr algn="l" indent="0" marL="0">
              <a:lnSpc>
                <a:spcPts val="2450"/>
              </a:lnSpc>
              <a:buNone/>
            </a:pPr>
            <a:r>
              <a:rPr lang="en-US" sz="1500" spc="-31" kern="0" dirty="0">
                <a:solidFill>
                  <a:srgbClr val="272525"/>
                </a:solidFill>
                <a:latin typeface="Source Sans Pro" pitchFamily="34" charset="0"/>
                <a:ea typeface="Source Sans Pro" pitchFamily="34" charset="-122"/>
                <a:cs typeface="Source Sans Pro" pitchFamily="34" charset="-120"/>
              </a:rPr>
              <a:t>Articles and blogs about healthy eating benefits, nutrition guides, and food facts.</a:t>
            </a:r>
            <a:endParaRPr lang="en-US" sz="1500" dirty="0"/>
          </a:p>
        </p:txBody>
      </p:sp>
      <p:sp>
        <p:nvSpPr>
          <p:cNvPr id="10" name="Shape 7"/>
          <p:cNvSpPr/>
          <p:nvPr/>
        </p:nvSpPr>
        <p:spPr>
          <a:xfrm>
            <a:off x="6663035" y="3457337"/>
            <a:ext cx="685443" cy="22860"/>
          </a:xfrm>
          <a:prstGeom prst="roundRect">
            <a:avLst>
              <a:gd name="adj" fmla="val 359842"/>
            </a:avLst>
          </a:prstGeom>
          <a:solidFill>
            <a:srgbClr val="D6BADD"/>
          </a:solidFill>
          <a:ln/>
        </p:spPr>
      </p:sp>
      <p:sp>
        <p:nvSpPr>
          <p:cNvPr id="11" name="Shape 8"/>
          <p:cNvSpPr/>
          <p:nvPr/>
        </p:nvSpPr>
        <p:spPr>
          <a:xfrm>
            <a:off x="6245245" y="3248501"/>
            <a:ext cx="440650" cy="440650"/>
          </a:xfrm>
          <a:prstGeom prst="roundRect">
            <a:avLst>
              <a:gd name="adj" fmla="val 18668"/>
            </a:avLst>
          </a:prstGeom>
          <a:solidFill>
            <a:srgbClr val="F0D4F7"/>
          </a:solidFill>
          <a:ln w="7620">
            <a:solidFill>
              <a:srgbClr val="D6BADD"/>
            </a:solidFill>
            <a:prstDash val="solid"/>
          </a:ln>
        </p:spPr>
      </p:sp>
      <p:sp>
        <p:nvSpPr>
          <p:cNvPr id="12" name="Text 9"/>
          <p:cNvSpPr/>
          <p:nvPr/>
        </p:nvSpPr>
        <p:spPr>
          <a:xfrm>
            <a:off x="6396454" y="3330535"/>
            <a:ext cx="138232" cy="276463"/>
          </a:xfrm>
          <a:prstGeom prst="rect">
            <a:avLst/>
          </a:prstGeom>
          <a:noFill/>
          <a:ln/>
        </p:spPr>
        <p:txBody>
          <a:bodyPr wrap="none" lIns="0" tIns="0" rIns="0" bIns="0" rtlCol="0" anchor="t"/>
          <a:lstStyle/>
          <a:p>
            <a:pPr algn="ctr" indent="0" marL="0">
              <a:lnSpc>
                <a:spcPts val="2150"/>
              </a:lnSpc>
              <a:buNone/>
            </a:pPr>
            <a:r>
              <a:rPr lang="en-US" sz="2150" spc="-44" kern="0"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150" dirty="0"/>
          </a:p>
        </p:txBody>
      </p:sp>
      <p:sp>
        <p:nvSpPr>
          <p:cNvPr id="13" name="Text 10"/>
          <p:cNvSpPr/>
          <p:nvPr/>
        </p:nvSpPr>
        <p:spPr>
          <a:xfrm>
            <a:off x="7542728" y="3223974"/>
            <a:ext cx="2304098" cy="287893"/>
          </a:xfrm>
          <a:prstGeom prst="rect">
            <a:avLst/>
          </a:prstGeom>
          <a:noFill/>
          <a:ln/>
        </p:spPr>
        <p:txBody>
          <a:bodyPr wrap="none" lIns="0" tIns="0" rIns="0" bIns="0" rtlCol="0" anchor="t"/>
          <a:lstStyle/>
          <a:p>
            <a:pPr algn="l" indent="0" marL="0">
              <a:lnSpc>
                <a:spcPts val="2250"/>
              </a:lnSpc>
              <a:buNone/>
            </a:pPr>
            <a:r>
              <a:rPr lang="en-US" sz="1800" spc="-36" kern="0" dirty="0">
                <a:solidFill>
                  <a:srgbClr val="272525"/>
                </a:solidFill>
                <a:latin typeface="Source Serif Pro Semi Bold" pitchFamily="34" charset="0"/>
                <a:ea typeface="Source Serif Pro Semi Bold" pitchFamily="34" charset="-122"/>
                <a:cs typeface="Source Serif Pro Semi Bold" pitchFamily="34" charset="-120"/>
              </a:rPr>
              <a:t>Visual Content</a:t>
            </a:r>
            <a:endParaRPr lang="en-US" sz="1800" dirty="0"/>
          </a:p>
        </p:txBody>
      </p:sp>
      <p:sp>
        <p:nvSpPr>
          <p:cNvPr id="14" name="Text 11"/>
          <p:cNvSpPr/>
          <p:nvPr/>
        </p:nvSpPr>
        <p:spPr>
          <a:xfrm>
            <a:off x="7542728" y="3629263"/>
            <a:ext cx="6402229" cy="313373"/>
          </a:xfrm>
          <a:prstGeom prst="rect">
            <a:avLst/>
          </a:prstGeom>
          <a:noFill/>
          <a:ln/>
        </p:spPr>
        <p:txBody>
          <a:bodyPr wrap="none" lIns="0" tIns="0" rIns="0" bIns="0" rtlCol="0" anchor="t"/>
          <a:lstStyle/>
          <a:p>
            <a:pPr algn="l" indent="0" marL="0">
              <a:lnSpc>
                <a:spcPts val="2450"/>
              </a:lnSpc>
              <a:buNone/>
            </a:pPr>
            <a:r>
              <a:rPr lang="en-US" sz="1500" spc="-31" kern="0" dirty="0">
                <a:solidFill>
                  <a:srgbClr val="272525"/>
                </a:solidFill>
                <a:latin typeface="Source Sans Pro" pitchFamily="34" charset="0"/>
                <a:ea typeface="Source Sans Pro" pitchFamily="34" charset="-122"/>
                <a:cs typeface="Source Sans Pro" pitchFamily="34" charset="-120"/>
              </a:rPr>
              <a:t>Short recipe videos, meal prep tutorials, and visually appealing infographics.</a:t>
            </a:r>
            <a:endParaRPr lang="en-US" sz="1500" dirty="0"/>
          </a:p>
        </p:txBody>
      </p:sp>
      <p:sp>
        <p:nvSpPr>
          <p:cNvPr id="15" name="Shape 12"/>
          <p:cNvSpPr/>
          <p:nvPr/>
        </p:nvSpPr>
        <p:spPr>
          <a:xfrm>
            <a:off x="6663035" y="4763214"/>
            <a:ext cx="685443" cy="22860"/>
          </a:xfrm>
          <a:prstGeom prst="roundRect">
            <a:avLst>
              <a:gd name="adj" fmla="val 359842"/>
            </a:avLst>
          </a:prstGeom>
          <a:solidFill>
            <a:srgbClr val="D6BADD"/>
          </a:solidFill>
          <a:ln/>
        </p:spPr>
      </p:sp>
      <p:sp>
        <p:nvSpPr>
          <p:cNvPr id="16" name="Shape 13"/>
          <p:cNvSpPr/>
          <p:nvPr/>
        </p:nvSpPr>
        <p:spPr>
          <a:xfrm>
            <a:off x="6245245" y="4554379"/>
            <a:ext cx="440650" cy="440650"/>
          </a:xfrm>
          <a:prstGeom prst="roundRect">
            <a:avLst>
              <a:gd name="adj" fmla="val 18668"/>
            </a:avLst>
          </a:prstGeom>
          <a:solidFill>
            <a:srgbClr val="F0D4F7"/>
          </a:solidFill>
          <a:ln w="7620">
            <a:solidFill>
              <a:srgbClr val="D6BADD"/>
            </a:solidFill>
            <a:prstDash val="solid"/>
          </a:ln>
        </p:spPr>
      </p:sp>
      <p:sp>
        <p:nvSpPr>
          <p:cNvPr id="17" name="Text 14"/>
          <p:cNvSpPr/>
          <p:nvPr/>
        </p:nvSpPr>
        <p:spPr>
          <a:xfrm>
            <a:off x="6396454" y="4636413"/>
            <a:ext cx="138232" cy="276463"/>
          </a:xfrm>
          <a:prstGeom prst="rect">
            <a:avLst/>
          </a:prstGeom>
          <a:noFill/>
          <a:ln/>
        </p:spPr>
        <p:txBody>
          <a:bodyPr wrap="none" lIns="0" tIns="0" rIns="0" bIns="0" rtlCol="0" anchor="t"/>
          <a:lstStyle/>
          <a:p>
            <a:pPr algn="ctr" indent="0" marL="0">
              <a:lnSpc>
                <a:spcPts val="2150"/>
              </a:lnSpc>
              <a:buNone/>
            </a:pPr>
            <a:r>
              <a:rPr lang="en-US" sz="2150" spc="-44" kern="0"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150" dirty="0"/>
          </a:p>
        </p:txBody>
      </p:sp>
      <p:sp>
        <p:nvSpPr>
          <p:cNvPr id="18" name="Text 15"/>
          <p:cNvSpPr/>
          <p:nvPr/>
        </p:nvSpPr>
        <p:spPr>
          <a:xfrm>
            <a:off x="7542728" y="4529852"/>
            <a:ext cx="2604730" cy="287893"/>
          </a:xfrm>
          <a:prstGeom prst="rect">
            <a:avLst/>
          </a:prstGeom>
          <a:noFill/>
          <a:ln/>
        </p:spPr>
        <p:txBody>
          <a:bodyPr wrap="none" lIns="0" tIns="0" rIns="0" bIns="0" rtlCol="0" anchor="t"/>
          <a:lstStyle/>
          <a:p>
            <a:pPr algn="l" indent="0" marL="0">
              <a:lnSpc>
                <a:spcPts val="2250"/>
              </a:lnSpc>
              <a:buNone/>
            </a:pPr>
            <a:r>
              <a:rPr lang="en-US" sz="1800" spc="-36" kern="0" dirty="0">
                <a:solidFill>
                  <a:srgbClr val="272525"/>
                </a:solidFill>
                <a:latin typeface="Source Serif Pro Semi Bold" pitchFamily="34" charset="0"/>
                <a:ea typeface="Source Serif Pro Semi Bold" pitchFamily="34" charset="-122"/>
                <a:cs typeface="Source Serif Pro Semi Bold" pitchFamily="34" charset="-120"/>
              </a:rPr>
              <a:t>Challenges &amp; Engagement</a:t>
            </a:r>
            <a:endParaRPr lang="en-US" sz="1800" dirty="0"/>
          </a:p>
        </p:txBody>
      </p:sp>
      <p:sp>
        <p:nvSpPr>
          <p:cNvPr id="19" name="Text 16"/>
          <p:cNvSpPr/>
          <p:nvPr/>
        </p:nvSpPr>
        <p:spPr>
          <a:xfrm>
            <a:off x="7542728" y="4935141"/>
            <a:ext cx="6402229" cy="626745"/>
          </a:xfrm>
          <a:prstGeom prst="rect">
            <a:avLst/>
          </a:prstGeom>
          <a:noFill/>
          <a:ln/>
        </p:spPr>
        <p:txBody>
          <a:bodyPr wrap="square" lIns="0" tIns="0" rIns="0" bIns="0" rtlCol="0" anchor="t"/>
          <a:lstStyle/>
          <a:p>
            <a:pPr algn="l" indent="0" marL="0">
              <a:lnSpc>
                <a:spcPts val="2450"/>
              </a:lnSpc>
              <a:buNone/>
            </a:pPr>
            <a:r>
              <a:rPr lang="en-US" sz="1500" spc="-31" kern="0" dirty="0">
                <a:solidFill>
                  <a:srgbClr val="272525"/>
                </a:solidFill>
                <a:latin typeface="Source Sans Pro" pitchFamily="34" charset="0"/>
                <a:ea typeface="Source Sans Pro" pitchFamily="34" charset="-122"/>
                <a:cs typeface="Source Sans Pro" pitchFamily="34" charset="-120"/>
              </a:rPr>
              <a:t>Interactive campaigns like "30 Days of Healthy Eating Challenge" to encourage participation and track progress.</a:t>
            </a:r>
            <a:endParaRPr lang="en-US" sz="1500" dirty="0"/>
          </a:p>
        </p:txBody>
      </p:sp>
      <p:sp>
        <p:nvSpPr>
          <p:cNvPr id="20" name="Shape 17"/>
          <p:cNvSpPr/>
          <p:nvPr/>
        </p:nvSpPr>
        <p:spPr>
          <a:xfrm>
            <a:off x="6663035" y="6382464"/>
            <a:ext cx="685443" cy="22860"/>
          </a:xfrm>
          <a:prstGeom prst="roundRect">
            <a:avLst>
              <a:gd name="adj" fmla="val 359842"/>
            </a:avLst>
          </a:prstGeom>
          <a:solidFill>
            <a:srgbClr val="D6BADD"/>
          </a:solidFill>
          <a:ln/>
        </p:spPr>
      </p:sp>
      <p:sp>
        <p:nvSpPr>
          <p:cNvPr id="21" name="Shape 18"/>
          <p:cNvSpPr/>
          <p:nvPr/>
        </p:nvSpPr>
        <p:spPr>
          <a:xfrm>
            <a:off x="6245245" y="6173629"/>
            <a:ext cx="440650" cy="440650"/>
          </a:xfrm>
          <a:prstGeom prst="roundRect">
            <a:avLst>
              <a:gd name="adj" fmla="val 18668"/>
            </a:avLst>
          </a:prstGeom>
          <a:solidFill>
            <a:srgbClr val="F0D4F7"/>
          </a:solidFill>
          <a:ln w="7620">
            <a:solidFill>
              <a:srgbClr val="D6BADD"/>
            </a:solidFill>
            <a:prstDash val="solid"/>
          </a:ln>
        </p:spPr>
      </p:sp>
      <p:sp>
        <p:nvSpPr>
          <p:cNvPr id="22" name="Text 19"/>
          <p:cNvSpPr/>
          <p:nvPr/>
        </p:nvSpPr>
        <p:spPr>
          <a:xfrm>
            <a:off x="6396454" y="6255663"/>
            <a:ext cx="138232" cy="276463"/>
          </a:xfrm>
          <a:prstGeom prst="rect">
            <a:avLst/>
          </a:prstGeom>
          <a:noFill/>
          <a:ln/>
        </p:spPr>
        <p:txBody>
          <a:bodyPr wrap="none" lIns="0" tIns="0" rIns="0" bIns="0" rtlCol="0" anchor="t"/>
          <a:lstStyle/>
          <a:p>
            <a:pPr algn="ctr" indent="0" marL="0">
              <a:lnSpc>
                <a:spcPts val="2150"/>
              </a:lnSpc>
              <a:buNone/>
            </a:pPr>
            <a:r>
              <a:rPr lang="en-US" sz="2150" spc="-44" kern="0" dirty="0">
                <a:solidFill>
                  <a:srgbClr val="272525"/>
                </a:solidFill>
                <a:latin typeface="Source Serif Pro Semi Bold" pitchFamily="34" charset="0"/>
                <a:ea typeface="Source Serif Pro Semi Bold" pitchFamily="34" charset="-122"/>
                <a:cs typeface="Source Serif Pro Semi Bold" pitchFamily="34" charset="-120"/>
              </a:rPr>
              <a:t>4</a:t>
            </a:r>
            <a:endParaRPr lang="en-US" sz="2150" dirty="0"/>
          </a:p>
        </p:txBody>
      </p:sp>
      <p:sp>
        <p:nvSpPr>
          <p:cNvPr id="23" name="Text 20"/>
          <p:cNvSpPr/>
          <p:nvPr/>
        </p:nvSpPr>
        <p:spPr>
          <a:xfrm>
            <a:off x="7542728" y="6149102"/>
            <a:ext cx="2304098" cy="287893"/>
          </a:xfrm>
          <a:prstGeom prst="rect">
            <a:avLst/>
          </a:prstGeom>
          <a:noFill/>
          <a:ln/>
        </p:spPr>
        <p:txBody>
          <a:bodyPr wrap="none" lIns="0" tIns="0" rIns="0" bIns="0" rtlCol="0" anchor="t"/>
          <a:lstStyle/>
          <a:p>
            <a:pPr algn="l" indent="0" marL="0">
              <a:lnSpc>
                <a:spcPts val="2250"/>
              </a:lnSpc>
              <a:buNone/>
            </a:pPr>
            <a:r>
              <a:rPr lang="en-US" sz="1800" spc="-36" kern="0" dirty="0">
                <a:solidFill>
                  <a:srgbClr val="272525"/>
                </a:solidFill>
                <a:latin typeface="Source Serif Pro Semi Bold" pitchFamily="34" charset="0"/>
                <a:ea typeface="Source Serif Pro Semi Bold" pitchFamily="34" charset="-122"/>
                <a:cs typeface="Source Serif Pro Semi Bold" pitchFamily="34" charset="-120"/>
              </a:rPr>
              <a:t>Success Stories</a:t>
            </a:r>
            <a:endParaRPr lang="en-US" sz="1800" dirty="0"/>
          </a:p>
        </p:txBody>
      </p:sp>
      <p:sp>
        <p:nvSpPr>
          <p:cNvPr id="24" name="Text 21"/>
          <p:cNvSpPr/>
          <p:nvPr/>
        </p:nvSpPr>
        <p:spPr>
          <a:xfrm>
            <a:off x="7542728" y="6554391"/>
            <a:ext cx="6402229" cy="626745"/>
          </a:xfrm>
          <a:prstGeom prst="rect">
            <a:avLst/>
          </a:prstGeom>
          <a:noFill/>
          <a:ln/>
        </p:spPr>
        <p:txBody>
          <a:bodyPr wrap="square" lIns="0" tIns="0" rIns="0" bIns="0" rtlCol="0" anchor="t"/>
          <a:lstStyle/>
          <a:p>
            <a:pPr algn="l" indent="0" marL="0">
              <a:lnSpc>
                <a:spcPts val="2450"/>
              </a:lnSpc>
              <a:buNone/>
            </a:pPr>
            <a:r>
              <a:rPr lang="en-US" sz="1500" spc="-31" kern="0" dirty="0">
                <a:solidFill>
                  <a:srgbClr val="272525"/>
                </a:solidFill>
                <a:latin typeface="Source Sans Pro" pitchFamily="34" charset="0"/>
                <a:ea typeface="Source Sans Pro" pitchFamily="34" charset="-122"/>
                <a:cs typeface="Source Sans Pro" pitchFamily="34" charset="-120"/>
              </a:rPr>
              <a:t>Interviews with individuals who transformed their health through better nutrition, showcasing real-life results.</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596509"/>
            <a:ext cx="6830020" cy="704017"/>
          </a:xfrm>
          <a:prstGeom prst="rect">
            <a:avLst/>
          </a:prstGeom>
          <a:noFill/>
          <a:ln/>
        </p:spPr>
        <p:txBody>
          <a:bodyPr wrap="none" lIns="0" tIns="0" rIns="0" bIns="0" rtlCol="0" anchor="t"/>
          <a:lstStyle/>
          <a:p>
            <a:pPr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Key Takeaways &amp; Next Steps</a:t>
            </a:r>
            <a:endParaRPr lang="en-US" sz="4400" dirty="0"/>
          </a:p>
        </p:txBody>
      </p:sp>
      <p:sp>
        <p:nvSpPr>
          <p:cNvPr id="3" name="Text 1"/>
          <p:cNvSpPr/>
          <p:nvPr/>
        </p:nvSpPr>
        <p:spPr>
          <a:xfrm>
            <a:off x="837724" y="2779276"/>
            <a:ext cx="12954952" cy="1149072"/>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Promoting healthy eating in Egypt requires a multi-faceted approach that leverages digital marketing tools, addresses cultural nuances, and engages with the target audience in meaningful ways. By combining government support, influencer partnerships, and community engagement, this campaign can create a lasting impact on public health and well-being.</a:t>
            </a:r>
            <a:endParaRPr lang="en-US" sz="1850" dirty="0"/>
          </a:p>
        </p:txBody>
      </p:sp>
      <p:sp>
        <p:nvSpPr>
          <p:cNvPr id="4" name="Text 2"/>
          <p:cNvSpPr/>
          <p:nvPr/>
        </p:nvSpPr>
        <p:spPr>
          <a:xfrm>
            <a:off x="837724" y="4197548"/>
            <a:ext cx="12954952" cy="383024"/>
          </a:xfrm>
          <a:prstGeom prst="rect">
            <a:avLst/>
          </a:prstGeom>
          <a:noFill/>
          <a:ln/>
        </p:spPr>
        <p:txBody>
          <a:bodyPr wrap="non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The next steps include:</a:t>
            </a:r>
            <a:endParaRPr lang="en-US" sz="1850" dirty="0"/>
          </a:p>
        </p:txBody>
      </p:sp>
      <p:sp>
        <p:nvSpPr>
          <p:cNvPr id="5" name="Text 3"/>
          <p:cNvSpPr/>
          <p:nvPr/>
        </p:nvSpPr>
        <p:spPr>
          <a:xfrm>
            <a:off x="837724" y="4849773"/>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Finalizing the campaign prototype and mockups.</a:t>
            </a:r>
            <a:endParaRPr lang="en-US" sz="1850" dirty="0"/>
          </a:p>
        </p:txBody>
      </p:sp>
      <p:sp>
        <p:nvSpPr>
          <p:cNvPr id="6" name="Text 4"/>
          <p:cNvSpPr/>
          <p:nvPr/>
        </p:nvSpPr>
        <p:spPr>
          <a:xfrm>
            <a:off x="837724" y="5316498"/>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Developing a detailed budget and resource allocation plan.</a:t>
            </a:r>
            <a:endParaRPr lang="en-US" sz="1850" dirty="0"/>
          </a:p>
        </p:txBody>
      </p:sp>
      <p:sp>
        <p:nvSpPr>
          <p:cNvPr id="7" name="Text 5"/>
          <p:cNvSpPr/>
          <p:nvPr/>
        </p:nvSpPr>
        <p:spPr>
          <a:xfrm>
            <a:off x="837724" y="5783223"/>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Launching the campaign across selected digital channels.</a:t>
            </a:r>
            <a:endParaRPr lang="en-US" sz="1850" dirty="0"/>
          </a:p>
        </p:txBody>
      </p:sp>
      <p:sp>
        <p:nvSpPr>
          <p:cNvPr id="8" name="Text 6"/>
          <p:cNvSpPr/>
          <p:nvPr/>
        </p:nvSpPr>
        <p:spPr>
          <a:xfrm>
            <a:off x="837724" y="6249948"/>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spc="-38" kern="0" dirty="0">
                <a:solidFill>
                  <a:srgbClr val="272525"/>
                </a:solidFill>
                <a:latin typeface="Source Sans Pro" pitchFamily="34" charset="0"/>
                <a:ea typeface="Source Sans Pro" pitchFamily="34" charset="-122"/>
                <a:cs typeface="Source Sans Pro" pitchFamily="34" charset="-120"/>
              </a:rPr>
              <a:t>Continuously monitoring performance and making adjustments based on data analysis.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2025-02-24T19:55:12Z</dcterms:created>
  <dcterms:modified xsi:type="dcterms:W3CDTF">2025-02-24T19:55:12Z</dcterms:modified>
</cp:coreProperties>
</file>